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9" r:id="rId3"/>
    <p:sldId id="257" r:id="rId4"/>
    <p:sldId id="259" r:id="rId5"/>
    <p:sldId id="268" r:id="rId6"/>
    <p:sldId id="264" r:id="rId7"/>
    <p:sldId id="258" r:id="rId8"/>
    <p:sldId id="267" r:id="rId9"/>
    <p:sldId id="260" r:id="rId10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60"/>
    <p:restoredTop sz="96327"/>
  </p:normalViewPr>
  <p:slideViewPr>
    <p:cSldViewPr snapToGrid="0">
      <p:cViewPr>
        <p:scale>
          <a:sx n="101" d="100"/>
          <a:sy n="101" d="100"/>
        </p:scale>
        <p:origin x="848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CDC83-A3D2-0243-A199-F55C3AB7F730}" type="datetimeFigureOut">
              <a:rPr kumimoji="1" lang="ko-Kore-KR" altLang="en-US" smtClean="0"/>
              <a:t>2022. 12. 5.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ACCFA-47E9-6247-8B03-C730D289120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7296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ACCFA-47E9-6247-8B03-C730D289120B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29052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D946A0-5897-1B2B-18EA-57DC799B40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534256-85C5-36BB-5135-D0B8E8A8B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BE53C9-7A08-CD82-EEEE-BAD5094C2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6B93-32A9-1D48-9C5B-6B849D6598ED}" type="datetimeFigureOut">
              <a:rPr kumimoji="1" lang="ko-Kore-KR" altLang="en-US" smtClean="0"/>
              <a:t>2022. 12. 5.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9AB9F4-246A-73CD-BE64-2227960E0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53D2B5-3794-D099-D8AC-D47C405D5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BE7E4-7636-9C45-BDCE-A4DD118252D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90830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AA9344-5F38-9A3C-67F7-D3678224F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415320-9CAB-CDF8-DF37-446A9CF8DB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B3E24F-7FAC-EE54-2D45-F6A7FCCC6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6B93-32A9-1D48-9C5B-6B849D6598ED}" type="datetimeFigureOut">
              <a:rPr kumimoji="1" lang="ko-Kore-KR" altLang="en-US" smtClean="0"/>
              <a:t>2022. 12. 5.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2D496A-4773-904F-E1EE-7D017E78D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675B4F-1952-F915-F3D4-79A215DD0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BE7E4-7636-9C45-BDCE-A4DD118252D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97590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290AD4A-A43B-119E-BE70-432A3189AF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98012D8-799A-F5A2-8EF1-05F5AF1662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5DA18C-80D4-0A31-F442-9DA170D3F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6B93-32A9-1D48-9C5B-6B849D6598ED}" type="datetimeFigureOut">
              <a:rPr kumimoji="1" lang="ko-Kore-KR" altLang="en-US" smtClean="0"/>
              <a:t>2022. 12. 5.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AF8B70-E48E-4DEE-EF46-BB1C3B4A4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44C5B4-9143-8AC9-A328-6743BDA7F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BE7E4-7636-9C45-BDCE-A4DD118252D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41182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F5F83F-E974-1BA7-7E9E-9FC75BC71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624031-699D-3117-6BEA-25EB0C51A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5F1EB7-7068-9C5C-3D16-7D56909E7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6B93-32A9-1D48-9C5B-6B849D6598ED}" type="datetimeFigureOut">
              <a:rPr kumimoji="1" lang="ko-Kore-KR" altLang="en-US" smtClean="0"/>
              <a:t>2022. 12. 5.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D55C27-323C-6EF7-14AB-125DFECBD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81BC49-0EC1-B8D4-AF66-35C19383F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BE7E4-7636-9C45-BDCE-A4DD118252D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63158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77E839-6DF4-47A4-2EE3-393527376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E3C571-EE38-098B-C435-5AB52A272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1470CD-D153-881B-3D4B-4D2B81A9B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6B93-32A9-1D48-9C5B-6B849D6598ED}" type="datetimeFigureOut">
              <a:rPr kumimoji="1" lang="ko-Kore-KR" altLang="en-US" smtClean="0"/>
              <a:t>2022. 12. 5.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B98C6B-C1D2-739E-D03E-317C4814E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884639-CA0D-2F8A-1A61-427DE9B55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BE7E4-7636-9C45-BDCE-A4DD118252D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2417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5447D1-0FE1-CD99-AE58-DF627A9E3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D895B8-D8B4-35C7-536C-8A9415A44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3029BB-F6EF-71A2-878A-C1CA1F432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C7C617-63EA-4999-161C-97C716CF1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6B93-32A9-1D48-9C5B-6B849D6598ED}" type="datetimeFigureOut">
              <a:rPr kumimoji="1" lang="ko-Kore-KR" altLang="en-US" smtClean="0"/>
              <a:t>2022. 12. 5.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4D47AB-26C1-B722-1A09-31EC970F3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796494-CD44-DD3F-C712-59268A375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BE7E4-7636-9C45-BDCE-A4DD118252D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58318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5F96E8-7BD1-D2B0-5BD8-632DFE2B5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7CE2D5-6BBA-812C-277A-F7A6DC412B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27E8D6-A88D-8DF9-DFBE-37F1DDC6E3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27A8A6B-2CA7-DD3B-4353-83704133DB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EEF1FE-1307-C9BC-9FD1-67E1BD52DE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62AEA3A-0D5F-749D-3F5C-8DAF7CEC8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6B93-32A9-1D48-9C5B-6B849D6598ED}" type="datetimeFigureOut">
              <a:rPr kumimoji="1" lang="ko-Kore-KR" altLang="en-US" smtClean="0"/>
              <a:t>2022. 12. 5.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F3EB6DD-7BC7-316F-7275-C98121483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FD518E-F648-94B1-AF7A-80C23B35C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BE7E4-7636-9C45-BDCE-A4DD118252D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86773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B79E9-D9D4-893A-0950-B5907503B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A8AC152-80EA-1325-6847-914031A79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6B93-32A9-1D48-9C5B-6B849D6598ED}" type="datetimeFigureOut">
              <a:rPr kumimoji="1" lang="ko-Kore-KR" altLang="en-US" smtClean="0"/>
              <a:t>2022. 12. 5.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85ABE20-7F45-191E-1962-40E07554B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9812E0-B053-2870-1F0F-11E76EC2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BE7E4-7636-9C45-BDCE-A4DD118252D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7179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987D1C8-0AE3-9A75-2278-D74CF508D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6B93-32A9-1D48-9C5B-6B849D6598ED}" type="datetimeFigureOut">
              <a:rPr kumimoji="1" lang="ko-Kore-KR" altLang="en-US" smtClean="0"/>
              <a:t>2022. 12. 5.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9784DD9-27AA-0737-1F84-465666383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A1268D-0050-4E44-8A15-CDDEAB6BD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BE7E4-7636-9C45-BDCE-A4DD118252D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47562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FF54DC-F2B4-C3EF-E813-C77F41DC9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5A1DC0-B99A-7C89-F9F6-0CD0E36B9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6522F3-2EA6-1A8D-7434-F0DD14CDBB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4ACD75-504A-31E3-FD97-ADDD69303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6B93-32A9-1D48-9C5B-6B849D6598ED}" type="datetimeFigureOut">
              <a:rPr kumimoji="1" lang="ko-Kore-KR" altLang="en-US" smtClean="0"/>
              <a:t>2022. 12. 5.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DA536-4D17-7ACB-4987-CF17586FA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006B34-7BB3-46F6-F006-6A38D0078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BE7E4-7636-9C45-BDCE-A4DD118252D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3173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3F0EC0-E7F5-992E-F3EA-6F38528FF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A3B101-C7D4-B494-6CFA-DBBE3BAA25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49D8E3-2380-FE77-21C3-CDE73E5862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E9F3FA-1A37-FFC9-CB24-ACC457DDC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6B93-32A9-1D48-9C5B-6B849D6598ED}" type="datetimeFigureOut">
              <a:rPr kumimoji="1" lang="ko-Kore-KR" altLang="en-US" smtClean="0"/>
              <a:t>2022. 12. 5.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C34C33-04C3-6587-3954-DB57DE840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29684C-EACF-B47C-ED1A-0A58FC8AB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BE7E4-7636-9C45-BDCE-A4DD118252D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60147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570F40D-2557-D6B2-B57A-131CC2027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E1B549-4694-A75E-9CAA-362D01D747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A2B486-BFF0-3958-308C-8E188851A5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E6B93-32A9-1D48-9C5B-6B849D6598ED}" type="datetimeFigureOut">
              <a:rPr kumimoji="1" lang="ko-Kore-KR" altLang="en-US" smtClean="0"/>
              <a:t>2022. 12. 5.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9B911C-1D5E-9AA1-828C-1688D79149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2C03B0-D696-F4A4-696F-CD1B1B204C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9BE7E4-7636-9C45-BDCE-A4DD118252D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2350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8A76D4-8F9E-EA43-6495-C5C1B985F7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ore-KR" altLang="en-US" b="1" dirty="0">
                <a:latin typeface="NanumGothic" pitchFamily="2" charset="-127"/>
                <a:ea typeface="NanumGothic" pitchFamily="2" charset="-127"/>
                <a:cs typeface="Snap ITC" panose="020F0502020204030204" pitchFamily="34" charset="0"/>
              </a:rPr>
              <a:t>인공지능</a:t>
            </a:r>
            <a:br>
              <a:rPr kumimoji="1" lang="en-US" altLang="ko-Kore-KR" b="1" dirty="0">
                <a:latin typeface="NanumGothic" pitchFamily="2" charset="-127"/>
                <a:ea typeface="NanumGothic" pitchFamily="2" charset="-127"/>
                <a:cs typeface="Snap ITC" panose="020F0502020204030204" pitchFamily="34" charset="0"/>
              </a:rPr>
            </a:br>
            <a:r>
              <a:rPr kumimoji="1" lang="en-US" altLang="ko-Kore-KR" sz="4000" b="1" dirty="0">
                <a:latin typeface="NanumGothic" pitchFamily="2" charset="-127"/>
                <a:ea typeface="NanumGothic" pitchFamily="2" charset="-127"/>
                <a:cs typeface="Snap ITC" panose="020F0502020204030204" pitchFamily="34" charset="0"/>
              </a:rPr>
              <a:t>&lt;Term Project&gt;</a:t>
            </a:r>
            <a:endParaRPr kumimoji="1" lang="ko-Kore-KR" altLang="en-US" sz="4000" b="1" dirty="0">
              <a:latin typeface="NanumGothic" pitchFamily="2" charset="-127"/>
              <a:ea typeface="NanumGothic" pitchFamily="2" charset="-127"/>
              <a:cs typeface="Snap ITC" panose="020F050202020403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9802B6-5CFF-B912-33BF-0EB2637F04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en-US" altLang="ko-Kore-KR" dirty="0"/>
          </a:p>
          <a:p>
            <a:r>
              <a:rPr kumimoji="1" lang="en-US" altLang="ko-Kore-KR" b="1" dirty="0">
                <a:latin typeface="NanumGothic" pitchFamily="2" charset="-127"/>
                <a:ea typeface="NanumGothic" pitchFamily="2" charset="-127"/>
              </a:rPr>
              <a:t>20201944 </a:t>
            </a:r>
            <a:r>
              <a:rPr kumimoji="1" lang="ko-Kore-KR" altLang="en-US" b="1" dirty="0">
                <a:latin typeface="NanumGothic" pitchFamily="2" charset="-127"/>
                <a:ea typeface="NanumGothic" pitchFamily="2" charset="-127"/>
              </a:rPr>
              <a:t>안희진</a:t>
            </a:r>
          </a:p>
        </p:txBody>
      </p:sp>
    </p:spTree>
    <p:extLst>
      <p:ext uri="{BB962C8B-B14F-4D97-AF65-F5344CB8AC3E}">
        <p14:creationId xmlns:p14="http://schemas.microsoft.com/office/powerpoint/2010/main" val="1410775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64B038-0A0E-E7A6-306C-92AE03309347}"/>
              </a:ext>
            </a:extLst>
          </p:cNvPr>
          <p:cNvSpPr txBox="1"/>
          <p:nvPr/>
        </p:nvSpPr>
        <p:spPr>
          <a:xfrm>
            <a:off x="461076" y="628994"/>
            <a:ext cx="60985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2400" b="1" dirty="0">
                <a:latin typeface="NanumGothic" pitchFamily="2" charset="-127"/>
                <a:ea typeface="NanumGothic" pitchFamily="2" charset="-127"/>
              </a:rPr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BD6AF0-6445-0B13-C6B8-3FDDE27B8AF2}"/>
              </a:ext>
            </a:extLst>
          </p:cNvPr>
          <p:cNvSpPr txBox="1"/>
          <p:nvPr/>
        </p:nvSpPr>
        <p:spPr>
          <a:xfrm>
            <a:off x="728197" y="1369436"/>
            <a:ext cx="82661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문제설명</a:t>
            </a:r>
            <a:endParaRPr lang="en-US" altLang="ko-KR" sz="1800" b="1" i="0" u="none" strike="noStrike" dirty="0">
              <a:solidFill>
                <a:srgbClr val="0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 algn="l" rtl="0" fontAlgn="base">
              <a:spcBef>
                <a:spcPts val="0"/>
              </a:spcBef>
              <a:spcAft>
                <a:spcPts val="0"/>
              </a:spcAft>
              <a:buAutoNum type="arabicPeriod" startAt="2"/>
            </a:pP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데이터 분석</a:t>
            </a:r>
            <a:endParaRPr lang="en-US" altLang="ko-KR" sz="1800" b="1" i="0" u="none" strike="noStrike" dirty="0">
              <a:solidFill>
                <a:srgbClr val="0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 fontAlgn="base">
              <a:buFontTx/>
              <a:buAutoNum type="arabicPeriod" startAt="2"/>
            </a:pPr>
            <a:r>
              <a:rPr lang="ko-KR" altLang="en-US" b="1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데이터 </a:t>
            </a:r>
            <a:r>
              <a:rPr lang="ko-KR" altLang="en-US" b="1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lang="en-US" altLang="ko-KR" sz="1800" b="1" i="0" u="none" strike="noStrike" dirty="0">
              <a:solidFill>
                <a:srgbClr val="0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 fontAlgn="base">
              <a:buFontTx/>
              <a:buAutoNum type="arabicPeriod" startAt="2"/>
            </a:pP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네트워크 설계 및 학습 방법 </a:t>
            </a:r>
            <a:endParaRPr lang="en-US" altLang="ko-KR" sz="1800" b="1" i="0" u="none" strike="noStrike" dirty="0">
              <a:solidFill>
                <a:srgbClr val="0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6178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D99A18C-6C3C-E257-557E-EA70D8F81257}"/>
              </a:ext>
            </a:extLst>
          </p:cNvPr>
          <p:cNvSpPr txBox="1"/>
          <p:nvPr/>
        </p:nvSpPr>
        <p:spPr>
          <a:xfrm>
            <a:off x="693683" y="1385722"/>
            <a:ext cx="1134066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2800" b="1" i="0" u="none" strike="noStrike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메시지가 은닉된 이미지를 탐지해</a:t>
            </a:r>
            <a:r>
              <a:rPr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2800" b="1" i="0" u="none" strike="noStrike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일반 이미지</a:t>
            </a:r>
            <a:r>
              <a:rPr lang="en-US" altLang="ko-KR" sz="2800" b="1" i="0" u="none" strike="noStrike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ore-KR" sz="2800" b="1" i="0" u="none" strike="noStrike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cover)</a:t>
            </a:r>
            <a:r>
              <a:rPr lang="ko-KR" altLang="en-US" sz="2800" b="1" i="0" u="none" strike="noStrike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이면 </a:t>
            </a:r>
            <a:r>
              <a:rPr lang="en-US" altLang="ko-KR" sz="2800" b="1" i="0" u="none" strike="noStrike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0, </a:t>
            </a:r>
            <a:r>
              <a:rPr lang="ko-KR" altLang="en-US" sz="2800" b="1" i="0" u="none" strike="noStrike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메시지 은닉 이미지</a:t>
            </a:r>
            <a:r>
              <a:rPr lang="en-US" altLang="ko-KR" sz="2800" b="1" i="0" u="none" strike="noStrike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ore-KR" sz="2800" b="1" i="0" u="none" strike="noStrike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stego</a:t>
            </a:r>
            <a:r>
              <a:rPr lang="en" altLang="ko-Kore-KR" sz="2800" b="1" i="0" u="none" strike="noStrike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2800" b="1" i="0" u="none" strike="noStrike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이면 </a:t>
            </a:r>
            <a:r>
              <a:rPr lang="en-US" altLang="ko-KR" sz="2800" b="1" i="0" u="none" strike="noStrike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sz="2800" b="1" i="0" u="none" strike="noStrike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로 판별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B2FD43-3A66-E32F-09D7-C323F74D6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073" y="2921529"/>
            <a:ext cx="3243882" cy="34517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2ED18F-2821-4EBA-A37C-FF048863E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17" y="2986976"/>
            <a:ext cx="3130655" cy="3320835"/>
          </a:xfrm>
          <a:prstGeom prst="rect">
            <a:avLst/>
          </a:prstGeom>
        </p:spPr>
      </p:pic>
      <p:sp>
        <p:nvSpPr>
          <p:cNvPr id="7" name="아래쪽 화살표[D] 6">
            <a:extLst>
              <a:ext uri="{FF2B5EF4-FFF2-40B4-BE49-F238E27FC236}">
                <a16:creationId xmlns:a16="http://schemas.microsoft.com/office/drawing/2014/main" id="{5C9A672A-8EDF-503E-59F1-063B8C96869C}"/>
              </a:ext>
            </a:extLst>
          </p:cNvPr>
          <p:cNvSpPr/>
          <p:nvPr/>
        </p:nvSpPr>
        <p:spPr>
          <a:xfrm rot="16200000">
            <a:off x="3291021" y="4076324"/>
            <a:ext cx="568701" cy="573437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00B050"/>
              </a:solidFill>
              <a:highlight>
                <a:srgbClr val="008000"/>
              </a:highlight>
            </a:endParaRPr>
          </a:p>
        </p:txBody>
      </p:sp>
      <p:sp>
        <p:nvSpPr>
          <p:cNvPr id="8" name="아래쪽 화살표[D] 7">
            <a:extLst>
              <a:ext uri="{FF2B5EF4-FFF2-40B4-BE49-F238E27FC236}">
                <a16:creationId xmlns:a16="http://schemas.microsoft.com/office/drawing/2014/main" id="{EBBB225D-9D1E-E505-6A04-EABC3F19F03F}"/>
              </a:ext>
            </a:extLst>
          </p:cNvPr>
          <p:cNvSpPr/>
          <p:nvPr/>
        </p:nvSpPr>
        <p:spPr>
          <a:xfrm rot="16200000">
            <a:off x="7534973" y="4076324"/>
            <a:ext cx="568701" cy="573437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00B050"/>
              </a:solidFill>
              <a:highlight>
                <a:srgbClr val="0080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05C635-2D65-7CBD-DD97-89DA2D3CA4BB}"/>
              </a:ext>
            </a:extLst>
          </p:cNvPr>
          <p:cNvSpPr txBox="1"/>
          <p:nvPr/>
        </p:nvSpPr>
        <p:spPr>
          <a:xfrm>
            <a:off x="4087679" y="4162241"/>
            <a:ext cx="60985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0</a:t>
            </a:r>
            <a:endParaRPr lang="ko-Kore-KR" alt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794797-4DEF-9DC6-47DB-24B071CAA8CF}"/>
              </a:ext>
            </a:extLst>
          </p:cNvPr>
          <p:cNvSpPr txBox="1"/>
          <p:nvPr/>
        </p:nvSpPr>
        <p:spPr>
          <a:xfrm>
            <a:off x="8303671" y="4101432"/>
            <a:ext cx="60985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2800" dirty="0"/>
              <a:t>1</a:t>
            </a:r>
            <a:endParaRPr lang="ko-Kore-KR" alt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E38DA3-5BEC-8471-C5CF-79D0A313AE9D}"/>
              </a:ext>
            </a:extLst>
          </p:cNvPr>
          <p:cNvSpPr txBox="1"/>
          <p:nvPr/>
        </p:nvSpPr>
        <p:spPr>
          <a:xfrm>
            <a:off x="309097" y="340736"/>
            <a:ext cx="8266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문제설명</a:t>
            </a:r>
            <a:endParaRPr lang="en-US" altLang="ko-KR" sz="1800" b="1" i="0" u="none" strike="noStrike" dirty="0">
              <a:solidFill>
                <a:srgbClr val="0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30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4EB7FED-E4D4-DB64-9062-520CF4CFAD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49"/>
          <a:stretch/>
        </p:blipFill>
        <p:spPr>
          <a:xfrm>
            <a:off x="309097" y="1201227"/>
            <a:ext cx="3828280" cy="11401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689F7E-BE29-F205-34C0-E65C2B5BD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69" y="2668980"/>
            <a:ext cx="3514336" cy="28626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7C8F8C-941F-3F7F-DABC-3A67AD01DA94}"/>
              </a:ext>
            </a:extLst>
          </p:cNvPr>
          <p:cNvSpPr txBox="1"/>
          <p:nvPr/>
        </p:nvSpPr>
        <p:spPr>
          <a:xfrm>
            <a:off x="309097" y="340736"/>
            <a:ext cx="8266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데이터 분석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시각화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84F54CD8-8F53-2E73-89AD-256032A61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572" y="1201227"/>
            <a:ext cx="2782011" cy="124637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C7AB65E-03B2-8F8A-11A1-57FA4879E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1015" y="2668980"/>
            <a:ext cx="3750031" cy="2992513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14EC0CB1-4E62-7CE5-B521-EB89B13AC5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2302" y="1242753"/>
            <a:ext cx="3038536" cy="13197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84DE9AA-3073-455C-EB4D-4294F152D8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2302" y="2668980"/>
            <a:ext cx="3474766" cy="286263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508F4B5-4CCE-9098-3371-ED41CBE3CF97}"/>
              </a:ext>
            </a:extLst>
          </p:cNvPr>
          <p:cNvSpPr txBox="1"/>
          <p:nvPr/>
        </p:nvSpPr>
        <p:spPr>
          <a:xfrm>
            <a:off x="1396828" y="5531611"/>
            <a:ext cx="1584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빨강</a:t>
            </a:r>
            <a:endParaRPr lang="en-US" altLang="ko-KR" sz="1800" b="1" i="0" u="none" strike="noStrike" dirty="0">
              <a:solidFill>
                <a:srgbClr val="0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AAB819-E066-CA27-C421-E1F6216A39E4}"/>
              </a:ext>
            </a:extLst>
          </p:cNvPr>
          <p:cNvSpPr txBox="1"/>
          <p:nvPr/>
        </p:nvSpPr>
        <p:spPr>
          <a:xfrm>
            <a:off x="5633890" y="5656773"/>
            <a:ext cx="1584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초록</a:t>
            </a:r>
            <a:endParaRPr lang="en-US" altLang="ko-KR" sz="1800" b="1" i="0" u="none" strike="noStrike" dirty="0">
              <a:solidFill>
                <a:srgbClr val="0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343898-2F44-1324-7669-CFC576A8B522}"/>
              </a:ext>
            </a:extLst>
          </p:cNvPr>
          <p:cNvSpPr txBox="1"/>
          <p:nvPr/>
        </p:nvSpPr>
        <p:spPr>
          <a:xfrm>
            <a:off x="9440147" y="5615247"/>
            <a:ext cx="1584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파랑</a:t>
            </a:r>
            <a:endParaRPr lang="en-US" altLang="ko-KR" sz="1800" b="1" i="0" u="none" strike="noStrike" dirty="0">
              <a:solidFill>
                <a:srgbClr val="0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6122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8439146-2922-78A3-5B83-5A2F89F34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37" y="997139"/>
            <a:ext cx="5772263" cy="3703869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E812EEBC-2D95-1FAA-1DB5-0BE32F46952F}"/>
              </a:ext>
            </a:extLst>
          </p:cNvPr>
          <p:cNvSpPr/>
          <p:nvPr/>
        </p:nvSpPr>
        <p:spPr>
          <a:xfrm>
            <a:off x="699651" y="2823262"/>
            <a:ext cx="866580" cy="297353"/>
          </a:xfrm>
          <a:prstGeom prst="frame">
            <a:avLst>
              <a:gd name="adj1" fmla="val 3151"/>
            </a:avLst>
          </a:prstGeom>
          <a:solidFill>
            <a:srgbClr val="FF0000"/>
          </a:solidFill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37546D4-3931-AFB8-D2EA-5ECA1C7862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027" b="4359"/>
          <a:stretch/>
        </p:blipFill>
        <p:spPr>
          <a:xfrm>
            <a:off x="6248402" y="997139"/>
            <a:ext cx="5814640" cy="3599575"/>
          </a:xfrm>
          <a:prstGeom prst="rect">
            <a:avLst/>
          </a:prstGeom>
        </p:spPr>
      </p:pic>
      <p:sp>
        <p:nvSpPr>
          <p:cNvPr id="11" name="액자 10">
            <a:extLst>
              <a:ext uri="{FF2B5EF4-FFF2-40B4-BE49-F238E27FC236}">
                <a16:creationId xmlns:a16="http://schemas.microsoft.com/office/drawing/2014/main" id="{13541299-D4AE-63D9-1383-36292AAE5900}"/>
              </a:ext>
            </a:extLst>
          </p:cNvPr>
          <p:cNvSpPr/>
          <p:nvPr/>
        </p:nvSpPr>
        <p:spPr>
          <a:xfrm>
            <a:off x="6865010" y="2905171"/>
            <a:ext cx="944176" cy="304836"/>
          </a:xfrm>
          <a:prstGeom prst="frame">
            <a:avLst>
              <a:gd name="adj1" fmla="val 3151"/>
            </a:avLst>
          </a:prstGeom>
          <a:solidFill>
            <a:srgbClr val="FF0000"/>
          </a:solidFill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FE7287-7A5B-B3BE-B8F5-FE9D18DA51C0}"/>
              </a:ext>
            </a:extLst>
          </p:cNvPr>
          <p:cNvSpPr txBox="1"/>
          <p:nvPr/>
        </p:nvSpPr>
        <p:spPr>
          <a:xfrm>
            <a:off x="458111" y="5063745"/>
            <a:ext cx="7508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b="1" dirty="0">
                <a:latin typeface="NanumGothic" pitchFamily="2" charset="-127"/>
                <a:ea typeface="NanumGothic" pitchFamily="2" charset="-127"/>
              </a:rPr>
              <a:t>사진의</a:t>
            </a:r>
            <a:r>
              <a:rPr lang="ko-KR" altLang="en-US" b="1" dirty="0"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altLang="ko-KR" b="1" dirty="0">
                <a:latin typeface="NanumGothic" pitchFamily="2" charset="-127"/>
                <a:ea typeface="NanumGothic" pitchFamily="2" charset="-127"/>
              </a:rPr>
              <a:t>RGB</a:t>
            </a:r>
            <a:r>
              <a:rPr lang="ko-KR" altLang="en-US" b="1" dirty="0">
                <a:latin typeface="NanumGothic" pitchFamily="2" charset="-127"/>
                <a:ea typeface="NanumGothic" pitchFamily="2" charset="-127"/>
              </a:rPr>
              <a:t>에서 </a:t>
            </a:r>
            <a:r>
              <a:rPr lang="en-US" altLang="ko-KR" b="1" dirty="0">
                <a:solidFill>
                  <a:srgbClr val="FF0000"/>
                </a:solidFill>
                <a:latin typeface="NanumGothic" pitchFamily="2" charset="-127"/>
                <a:ea typeface="NanumGothic" pitchFamily="2" charset="-127"/>
              </a:rPr>
              <a:t>Red</a:t>
            </a:r>
            <a:r>
              <a:rPr lang="ko-KR" altLang="en-US" b="1" dirty="0">
                <a:latin typeface="NanumGothic" pitchFamily="2" charset="-127"/>
                <a:ea typeface="NanumGothic" pitchFamily="2" charset="-127"/>
              </a:rPr>
              <a:t>만</a:t>
            </a:r>
            <a:r>
              <a:rPr lang="en-US" altLang="ko-KR" b="1" dirty="0">
                <a:latin typeface="NanumGothic" pitchFamily="2" charset="-127"/>
                <a:ea typeface="NanumGothic" pitchFamily="2" charset="-127"/>
              </a:rPr>
              <a:t>,</a:t>
            </a:r>
            <a:r>
              <a:rPr lang="ko-KR" altLang="en-US" b="1" dirty="0">
                <a:latin typeface="NanumGothic" pitchFamily="2" charset="-127"/>
                <a:ea typeface="NanumGothic" pitchFamily="2" charset="-127"/>
              </a:rPr>
              <a:t> 차이 절대값이 뚜렷하게 발생함</a:t>
            </a:r>
            <a:r>
              <a:rPr lang="en-US" altLang="ko-KR" b="1" dirty="0">
                <a:latin typeface="NanumGothic" pitchFamily="2" charset="-127"/>
                <a:ea typeface="NanumGothic" pitchFamily="2" charset="-127"/>
              </a:rPr>
              <a:t>.</a:t>
            </a:r>
          </a:p>
          <a:p>
            <a:r>
              <a:rPr lang="en-US" altLang="ko-Kore-KR" b="1" dirty="0">
                <a:latin typeface="NanumGothic" pitchFamily="2" charset="-127"/>
                <a:ea typeface="NanumGothic" pitchFamily="2" charset="-127"/>
              </a:rPr>
              <a:t>cover</a:t>
            </a:r>
            <a:r>
              <a:rPr lang="ko-KR" altLang="en-US" b="1" dirty="0">
                <a:latin typeface="NanumGothic" pitchFamily="2" charset="-127"/>
                <a:ea typeface="NanumGothic" pitchFamily="2" charset="-127"/>
              </a:rPr>
              <a:t>와 </a:t>
            </a:r>
            <a:r>
              <a:rPr lang="en-US" altLang="ko-KR" b="1" dirty="0" err="1">
                <a:latin typeface="NanumGothic" pitchFamily="2" charset="-127"/>
                <a:ea typeface="NanumGothic" pitchFamily="2" charset="-127"/>
              </a:rPr>
              <a:t>stego</a:t>
            </a:r>
            <a:r>
              <a:rPr lang="ko-KR" altLang="en-US" b="1" dirty="0" err="1">
                <a:latin typeface="NanumGothic" pitchFamily="2" charset="-127"/>
                <a:ea typeface="NanumGothic" pitchFamily="2" charset="-127"/>
              </a:rPr>
              <a:t>를</a:t>
            </a:r>
            <a:r>
              <a:rPr lang="ko-KR" altLang="en-US" b="1" dirty="0">
                <a:latin typeface="NanumGothic" pitchFamily="2" charset="-127"/>
                <a:ea typeface="NanumGothic" pitchFamily="2" charset="-127"/>
              </a:rPr>
              <a:t> 분리하는데 불필요한 </a:t>
            </a:r>
            <a:r>
              <a:rPr lang="ko-Kore-KR" altLang="en-US" b="1" dirty="0">
                <a:solidFill>
                  <a:srgbClr val="00B050"/>
                </a:solidFill>
                <a:latin typeface="NanumGothic" pitchFamily="2" charset="-127"/>
                <a:ea typeface="NanumGothic" pitchFamily="2" charset="-127"/>
              </a:rPr>
              <a:t>G</a:t>
            </a:r>
            <a:r>
              <a:rPr lang="en-US" altLang="ko-Kore-KR" b="1" dirty="0">
                <a:solidFill>
                  <a:srgbClr val="00B050"/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lang="ko-Kore-KR" altLang="en-US" b="1" dirty="0">
                <a:solidFill>
                  <a:srgbClr val="0070C0"/>
                </a:solidFill>
                <a:latin typeface="NanumGothic" pitchFamily="2" charset="-127"/>
                <a:ea typeface="NanumGothic" pitchFamily="2" charset="-127"/>
              </a:rPr>
              <a:t>B</a:t>
            </a:r>
            <a:r>
              <a:rPr lang="ko-KR" altLang="en-US" b="1" dirty="0"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altLang="ko-Kore-KR" b="1" dirty="0">
                <a:latin typeface="NanumGothic" pitchFamily="2" charset="-127"/>
                <a:ea typeface="NanumGothic" pitchFamily="2" charset="-127"/>
              </a:rPr>
              <a:t>-&gt;</a:t>
            </a:r>
            <a:r>
              <a:rPr lang="ko-KR" altLang="en-US" b="1" dirty="0">
                <a:latin typeface="NanumGothic" pitchFamily="2" charset="-127"/>
                <a:ea typeface="NanumGothic" pitchFamily="2" charset="-127"/>
              </a:rPr>
              <a:t> </a:t>
            </a:r>
            <a:r>
              <a:rPr lang="en-US" altLang="ko-Kore-KR" b="1" dirty="0">
                <a:latin typeface="NanumGothic" pitchFamily="2" charset="-127"/>
                <a:ea typeface="NanumGothic" pitchFamily="2" charset="-127"/>
              </a:rPr>
              <a:t>0</a:t>
            </a:r>
            <a:r>
              <a:rPr lang="ko-KR" altLang="en-US" b="1" dirty="0">
                <a:latin typeface="NanumGothic" pitchFamily="2" charset="-127"/>
                <a:ea typeface="NanumGothic" pitchFamily="2" charset="-127"/>
              </a:rPr>
              <a:t>로 변환</a:t>
            </a:r>
            <a:endParaRPr lang="ko-Kore-KR" altLang="en-US" b="1" dirty="0"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D52C2-62F4-12BA-40D2-E966555969EB}"/>
              </a:ext>
            </a:extLst>
          </p:cNvPr>
          <p:cNvSpPr txBox="1"/>
          <p:nvPr/>
        </p:nvSpPr>
        <p:spPr>
          <a:xfrm>
            <a:off x="309097" y="340736"/>
            <a:ext cx="8266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데이터 </a:t>
            </a:r>
            <a:r>
              <a:rPr lang="ko-KR" altLang="en-US" sz="1800" b="1" i="0" u="none" strike="noStrike" dirty="0" err="1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lang="en-US" altLang="ko-KR" sz="1800" b="1" i="0" u="none" strike="noStrike" dirty="0">
              <a:solidFill>
                <a:srgbClr val="0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3044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504BB0-2AFE-931F-7130-2BF4E4762158}"/>
              </a:ext>
            </a:extLst>
          </p:cNvPr>
          <p:cNvSpPr txBox="1"/>
          <p:nvPr/>
        </p:nvSpPr>
        <p:spPr>
          <a:xfrm>
            <a:off x="281178" y="5045238"/>
            <a:ext cx="6954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NanumGothic" pitchFamily="2" charset="-127"/>
                <a:ea typeface="NanumGothic" pitchFamily="2" charset="-127"/>
              </a:rPr>
              <a:t>픽셀 건드리지 않는 데이터 증대가 성능이 훨씬 좋게 나옴</a:t>
            </a:r>
            <a:endParaRPr kumimoji="1" lang="en-US" altLang="ko-KR" b="1" dirty="0">
              <a:latin typeface="NanumGothic" pitchFamily="2" charset="-127"/>
              <a:ea typeface="NanumGothic" pitchFamily="2" charset="-127"/>
            </a:endParaRPr>
          </a:p>
          <a:p>
            <a:r>
              <a:rPr kumimoji="1" lang="ko-KR" altLang="en-US" b="1" dirty="0">
                <a:latin typeface="NanumGothic" pitchFamily="2" charset="-127"/>
                <a:ea typeface="NanumGothic" pitchFamily="2" charset="-127"/>
              </a:rPr>
              <a:t>따라서</a:t>
            </a:r>
            <a:r>
              <a:rPr kumimoji="1" lang="en-US" altLang="ko-KR" b="1" dirty="0"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b="1" dirty="0">
                <a:latin typeface="NanumGothic" pitchFamily="2" charset="-127"/>
                <a:ea typeface="NanumGothic" pitchFamily="2" charset="-127"/>
              </a:rPr>
              <a:t> </a:t>
            </a:r>
            <a:r>
              <a:rPr kumimoji="1" lang="en-US" altLang="ko-KR" b="1" dirty="0">
                <a:latin typeface="NanumGothic" pitchFamily="2" charset="-127"/>
                <a:ea typeface="NanumGothic" pitchFamily="2" charset="-127"/>
              </a:rPr>
              <a:t>RandomRotate90,</a:t>
            </a:r>
            <a:r>
              <a:rPr kumimoji="1" lang="ko-KR" altLang="en-US" b="1" dirty="0">
                <a:latin typeface="NanumGothic" pitchFamily="2" charset="-127"/>
                <a:ea typeface="NanumGothic" pitchFamily="2" charset="-127"/>
              </a:rPr>
              <a:t> </a:t>
            </a:r>
            <a:r>
              <a:rPr kumimoji="1" lang="en-US" altLang="ko-KR" b="1" dirty="0" err="1">
                <a:latin typeface="NanumGothic" pitchFamily="2" charset="-127"/>
                <a:ea typeface="NanumGothic" pitchFamily="2" charset="-127"/>
              </a:rPr>
              <a:t>CutOut</a:t>
            </a:r>
            <a:r>
              <a:rPr kumimoji="1" lang="ko-KR" altLang="en-US" b="1" dirty="0">
                <a:latin typeface="NanumGothic" pitchFamily="2" charset="-127"/>
                <a:ea typeface="NanumGothic" pitchFamily="2" charset="-127"/>
              </a:rPr>
              <a:t>을 사용함</a:t>
            </a:r>
            <a:endParaRPr kumimoji="1" lang="en-US" altLang="ko-KR" b="1" dirty="0">
              <a:latin typeface="NanumGothic" pitchFamily="2" charset="-127"/>
              <a:ea typeface="NanumGothic" pitchFamily="2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AAD5286-0F25-795C-EA58-D060AEC2A8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1811"/>
          <a:stretch/>
        </p:blipFill>
        <p:spPr>
          <a:xfrm>
            <a:off x="281178" y="1111020"/>
            <a:ext cx="7772400" cy="3285402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9A4AC2FA-6070-2621-5C8D-46222E05B7B2}"/>
              </a:ext>
            </a:extLst>
          </p:cNvPr>
          <p:cNvSpPr/>
          <p:nvPr/>
        </p:nvSpPr>
        <p:spPr>
          <a:xfrm>
            <a:off x="1240105" y="2406167"/>
            <a:ext cx="4127157" cy="850305"/>
          </a:xfrm>
          <a:prstGeom prst="frame">
            <a:avLst>
              <a:gd name="adj1" fmla="val 3151"/>
            </a:avLst>
          </a:prstGeom>
          <a:solidFill>
            <a:srgbClr val="FF0000"/>
          </a:solidFill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F214FA8-BB6E-D881-4E3B-568D3834B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277733" y="1306297"/>
            <a:ext cx="2329686" cy="2240654"/>
          </a:xfrm>
          <a:prstGeom prst="rect">
            <a:avLst/>
          </a:prstGeom>
        </p:spPr>
      </p:pic>
      <p:pic>
        <p:nvPicPr>
          <p:cNvPr id="10" name="그림 9" descr="텍스트, 빨간색, 벽돌, 건축자재이(가) 표시된 사진&#10;&#10;자동 생성된 설명">
            <a:extLst>
              <a:ext uri="{FF2B5EF4-FFF2-40B4-BE49-F238E27FC236}">
                <a16:creationId xmlns:a16="http://schemas.microsoft.com/office/drawing/2014/main" id="{3EAD122B-9A8F-644E-A423-C3B72D4DE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4771" y="1306297"/>
            <a:ext cx="2292618" cy="2240654"/>
          </a:xfrm>
          <a:prstGeom prst="rect">
            <a:avLst/>
          </a:prstGeom>
        </p:spPr>
      </p:pic>
      <p:pic>
        <p:nvPicPr>
          <p:cNvPr id="16" name="그림 15" descr="텍스트, 옅은, 교통, 빨간색이(가) 표시된 사진&#10;&#10;자동 생성된 설명">
            <a:extLst>
              <a:ext uri="{FF2B5EF4-FFF2-40B4-BE49-F238E27FC236}">
                <a16:creationId xmlns:a16="http://schemas.microsoft.com/office/drawing/2014/main" id="{8E2C3906-2478-8A8A-2E99-CE69145FD0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4771" y="3615983"/>
            <a:ext cx="2363537" cy="2313034"/>
          </a:xfrm>
          <a:prstGeom prst="rect">
            <a:avLst/>
          </a:prstGeom>
        </p:spPr>
      </p:pic>
      <p:pic>
        <p:nvPicPr>
          <p:cNvPr id="18" name="그림 17" descr="텍스트, 벽돌, 건축자재이(가) 표시된 사진&#10;&#10;자동 생성된 설명">
            <a:extLst>
              <a:ext uri="{FF2B5EF4-FFF2-40B4-BE49-F238E27FC236}">
                <a16:creationId xmlns:a16="http://schemas.microsoft.com/office/drawing/2014/main" id="{642043F9-676B-EE07-57F3-BC9894973F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4544" y="3615984"/>
            <a:ext cx="2379413" cy="231303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FE2824F-6AED-0913-19CD-4BFDBFD69A7A}"/>
              </a:ext>
            </a:extLst>
          </p:cNvPr>
          <p:cNvSpPr txBox="1"/>
          <p:nvPr/>
        </p:nvSpPr>
        <p:spPr>
          <a:xfrm>
            <a:off x="309097" y="340736"/>
            <a:ext cx="8266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데이터 </a:t>
            </a:r>
            <a:r>
              <a:rPr lang="ko-KR" altLang="en-US" sz="1800" b="1" i="0" u="none" strike="noStrike" dirty="0" err="1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endParaRPr lang="en-US" altLang="ko-KR" sz="1800" b="1" i="0" u="none" strike="noStrike" dirty="0">
              <a:solidFill>
                <a:srgbClr val="0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6909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A22909C-6A19-3550-652F-4A57EB4812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0"/>
          <a:stretch/>
        </p:blipFill>
        <p:spPr>
          <a:xfrm>
            <a:off x="2096814" y="1075038"/>
            <a:ext cx="7772400" cy="4707924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1D33A04E-D155-199B-916E-E841E132C09C}"/>
              </a:ext>
            </a:extLst>
          </p:cNvPr>
          <p:cNvSpPr/>
          <p:nvPr/>
        </p:nvSpPr>
        <p:spPr>
          <a:xfrm>
            <a:off x="2591084" y="2533136"/>
            <a:ext cx="2520777" cy="185350"/>
          </a:xfrm>
          <a:prstGeom prst="frame">
            <a:avLst>
              <a:gd name="adj1" fmla="val 3151"/>
            </a:avLst>
          </a:prstGeom>
          <a:solidFill>
            <a:srgbClr val="FF0000"/>
          </a:solidFill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799513B8-6A8A-13E0-0B7F-B47C9F1C2AB3}"/>
              </a:ext>
            </a:extLst>
          </p:cNvPr>
          <p:cNvSpPr/>
          <p:nvPr/>
        </p:nvSpPr>
        <p:spPr>
          <a:xfrm>
            <a:off x="2591084" y="3043882"/>
            <a:ext cx="2520777" cy="185350"/>
          </a:xfrm>
          <a:prstGeom prst="frame">
            <a:avLst>
              <a:gd name="adj1" fmla="val 3151"/>
            </a:avLst>
          </a:prstGeom>
          <a:solidFill>
            <a:srgbClr val="FF0000"/>
          </a:solidFill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1BD75887-B71D-1A78-D6CB-5BAEF97F64E9}"/>
              </a:ext>
            </a:extLst>
          </p:cNvPr>
          <p:cNvSpPr/>
          <p:nvPr/>
        </p:nvSpPr>
        <p:spPr>
          <a:xfrm>
            <a:off x="2591084" y="2207740"/>
            <a:ext cx="2784105" cy="185350"/>
          </a:xfrm>
          <a:prstGeom prst="frame">
            <a:avLst>
              <a:gd name="adj1" fmla="val 3151"/>
            </a:avLst>
          </a:prstGeom>
          <a:solidFill>
            <a:srgbClr val="FF0000"/>
          </a:solidFill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A1A2C4-3E65-216D-9D68-61AFE30AF8EC}"/>
              </a:ext>
            </a:extLst>
          </p:cNvPr>
          <p:cNvSpPr txBox="1"/>
          <p:nvPr/>
        </p:nvSpPr>
        <p:spPr>
          <a:xfrm>
            <a:off x="309097" y="340736"/>
            <a:ext cx="8266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네트워크 설계 및 학습 방법</a:t>
            </a:r>
            <a:endParaRPr lang="en-US" altLang="ko-KR" sz="1800" b="1" i="0" u="none" strike="noStrike" dirty="0">
              <a:solidFill>
                <a:srgbClr val="0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0330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A22909C-6A19-3550-652F-4A57EB4812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560" r="40816" b="65555"/>
          <a:stretch/>
        </p:blipFill>
        <p:spPr>
          <a:xfrm>
            <a:off x="420132" y="2984944"/>
            <a:ext cx="6746787" cy="2718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7A3BE3-D87E-6D57-A167-A5C063A893C6}"/>
              </a:ext>
            </a:extLst>
          </p:cNvPr>
          <p:cNvSpPr txBox="1"/>
          <p:nvPr/>
        </p:nvSpPr>
        <p:spPr>
          <a:xfrm>
            <a:off x="1223322" y="3429000"/>
            <a:ext cx="10243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latin typeface="NanumGothic" pitchFamily="2" charset="-127"/>
                <a:ea typeface="NanumGothic" pitchFamily="2" charset="-127"/>
              </a:rPr>
              <a:t>'</a:t>
            </a:r>
            <a:r>
              <a:rPr kumimoji="1" lang="en-US" altLang="ko-Kore-KR" b="1" dirty="0" err="1">
                <a:latin typeface="NanumGothic" pitchFamily="2" charset="-127"/>
                <a:ea typeface="NanumGothic" pitchFamily="2" charset="-127"/>
              </a:rPr>
              <a:t>weight_decay</a:t>
            </a:r>
            <a:r>
              <a:rPr kumimoji="1" lang="en-US" altLang="ko-Kore-KR" b="1" dirty="0">
                <a:latin typeface="NanumGothic" pitchFamily="2" charset="-127"/>
                <a:ea typeface="NanumGothic" pitchFamily="2" charset="-127"/>
              </a:rPr>
              <a:t>’ </a:t>
            </a:r>
            <a:r>
              <a:rPr kumimoji="1" lang="ko-KR" altLang="en-US" b="1" dirty="0">
                <a:latin typeface="NanumGothic" pitchFamily="2" charset="-127"/>
                <a:ea typeface="NanumGothic" pitchFamily="2" charset="-127"/>
              </a:rPr>
              <a:t>가  </a:t>
            </a:r>
            <a:r>
              <a:rPr kumimoji="1" lang="en-US" altLang="ko-KR" b="1" dirty="0">
                <a:latin typeface="NanumGothic" pitchFamily="2" charset="-127"/>
                <a:ea typeface="NanumGothic" pitchFamily="2" charset="-127"/>
              </a:rPr>
              <a:t>1e-4</a:t>
            </a:r>
            <a:r>
              <a:rPr kumimoji="1" lang="ko-KR" altLang="en-US" b="1" dirty="0">
                <a:latin typeface="NanumGothic" pitchFamily="2" charset="-127"/>
                <a:ea typeface="NanumGothic" pitchFamily="2" charset="-127"/>
              </a:rPr>
              <a:t>보다 </a:t>
            </a:r>
            <a:r>
              <a:rPr kumimoji="1" lang="en-US" altLang="ko-Kore-KR" b="1" dirty="0">
                <a:latin typeface="NanumGothic" pitchFamily="2" charset="-127"/>
                <a:ea typeface="NanumGothic" pitchFamily="2" charset="-127"/>
              </a:rPr>
              <a:t>0</a:t>
            </a:r>
            <a:r>
              <a:rPr kumimoji="1" lang="ko-KR" altLang="en-US" b="1" dirty="0" err="1">
                <a:latin typeface="NanumGothic" pitchFamily="2" charset="-127"/>
                <a:ea typeface="NanumGothic" pitchFamily="2" charset="-127"/>
              </a:rPr>
              <a:t>일때</a:t>
            </a:r>
            <a:r>
              <a:rPr kumimoji="1" lang="en-US" altLang="ko-KR" b="1" dirty="0"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b="1" dirty="0">
                <a:latin typeface="NanumGothic" pitchFamily="2" charset="-127"/>
                <a:ea typeface="NanumGothic" pitchFamily="2" charset="-127"/>
              </a:rPr>
              <a:t> 성능 소폭 향상</a:t>
            </a:r>
            <a:endParaRPr kumimoji="1" lang="en-US" altLang="ko-KR" b="1" dirty="0">
              <a:latin typeface="NanumGothic" pitchFamily="2" charset="-127"/>
              <a:ea typeface="NanumGothic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177E10-395B-A398-980E-03933D11A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436" r="44760" b="54939"/>
          <a:stretch/>
        </p:blipFill>
        <p:spPr>
          <a:xfrm>
            <a:off x="420132" y="4698408"/>
            <a:ext cx="6746787" cy="271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16A38B-16B1-47AE-3A74-7CCA84DC022B}"/>
              </a:ext>
            </a:extLst>
          </p:cNvPr>
          <p:cNvSpPr txBox="1"/>
          <p:nvPr/>
        </p:nvSpPr>
        <p:spPr>
          <a:xfrm>
            <a:off x="1112111" y="5204718"/>
            <a:ext cx="102437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NanumGothic" pitchFamily="2" charset="-127"/>
                <a:ea typeface="NanumGothic" pitchFamily="2" charset="-127"/>
              </a:rPr>
              <a:t>‘</a:t>
            </a:r>
            <a:r>
              <a:rPr kumimoji="1" lang="en-US" altLang="ko-KR" b="1" dirty="0" err="1">
                <a:latin typeface="NanumGothic" pitchFamily="2" charset="-127"/>
                <a:ea typeface="NanumGothic" pitchFamily="2" charset="-127"/>
              </a:rPr>
              <a:t>num_epochs</a:t>
            </a:r>
            <a:r>
              <a:rPr kumimoji="1" lang="en-US" altLang="ko-KR" b="1" dirty="0">
                <a:latin typeface="NanumGothic" pitchFamily="2" charset="-127"/>
                <a:ea typeface="NanumGothic" pitchFamily="2" charset="-127"/>
              </a:rPr>
              <a:t>’ 10, 20, 50</a:t>
            </a:r>
            <a:r>
              <a:rPr kumimoji="1" lang="ko-KR" altLang="en-US" b="1" dirty="0">
                <a:latin typeface="NanumGothic" pitchFamily="2" charset="-127"/>
                <a:ea typeface="NanumGothic" pitchFamily="2" charset="-127"/>
              </a:rPr>
              <a:t>을 했을 때</a:t>
            </a:r>
            <a:r>
              <a:rPr kumimoji="1" lang="en-US" altLang="ko-KR" b="1" dirty="0"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b="1" dirty="0">
                <a:latin typeface="NanumGothic" pitchFamily="2" charset="-127"/>
                <a:ea typeface="NanumGothic" pitchFamily="2" charset="-127"/>
              </a:rPr>
              <a:t> </a:t>
            </a:r>
            <a:r>
              <a:rPr kumimoji="1" lang="en-US" altLang="ko-KR" b="1" dirty="0">
                <a:latin typeface="NanumGothic" pitchFamily="2" charset="-127"/>
                <a:ea typeface="NanumGothic" pitchFamily="2" charset="-127"/>
              </a:rPr>
              <a:t>epochs</a:t>
            </a:r>
            <a:r>
              <a:rPr kumimoji="1" lang="ko-KR" altLang="en-US" b="1" dirty="0">
                <a:latin typeface="NanumGothic" pitchFamily="2" charset="-127"/>
                <a:ea typeface="NanumGothic" pitchFamily="2" charset="-127"/>
              </a:rPr>
              <a:t> 커질수록 성능 증가</a:t>
            </a:r>
            <a:endParaRPr kumimoji="1" lang="en-US" altLang="ko-KR" b="1" dirty="0">
              <a:latin typeface="NanumGothic" pitchFamily="2" charset="-127"/>
              <a:ea typeface="NanumGothic" pitchFamily="2" charset="-127"/>
            </a:endParaRPr>
          </a:p>
          <a:p>
            <a:r>
              <a:rPr kumimoji="1" lang="ko-KR" altLang="en-US" sz="1200" b="1" dirty="0">
                <a:solidFill>
                  <a:schemeClr val="bg2">
                    <a:lumMod val="50000"/>
                  </a:schemeClr>
                </a:solidFill>
                <a:latin typeface="NanumGothic" pitchFamily="2" charset="-127"/>
                <a:ea typeface="NanumGothic" pitchFamily="2" charset="-127"/>
              </a:rPr>
              <a:t>시간상의 문제로</a:t>
            </a:r>
            <a:r>
              <a:rPr kumimoji="1" lang="en-US" altLang="ko-KR" sz="1200" b="1" dirty="0">
                <a:solidFill>
                  <a:schemeClr val="bg2">
                    <a:lumMod val="50000"/>
                  </a:schemeClr>
                </a:solidFill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sz="1200" b="1" dirty="0">
                <a:solidFill>
                  <a:schemeClr val="bg2">
                    <a:lumMod val="50000"/>
                  </a:schemeClr>
                </a:solidFill>
                <a:latin typeface="NanumGothic" pitchFamily="2" charset="-127"/>
                <a:ea typeface="NanumGothic" pitchFamily="2" charset="-127"/>
              </a:rPr>
              <a:t> 몇 </a:t>
            </a:r>
            <a:r>
              <a:rPr kumimoji="1" lang="en-US" altLang="ko-KR" sz="1200" b="1" dirty="0">
                <a:solidFill>
                  <a:schemeClr val="bg2">
                    <a:lumMod val="50000"/>
                  </a:schemeClr>
                </a:solidFill>
                <a:latin typeface="NanumGothic" pitchFamily="2" charset="-127"/>
                <a:ea typeface="NanumGothic" pitchFamily="2" charset="-127"/>
              </a:rPr>
              <a:t>Epochs</a:t>
            </a:r>
            <a:r>
              <a:rPr kumimoji="1" lang="ko-KR" altLang="en-US" sz="1200" b="1" dirty="0">
                <a:solidFill>
                  <a:schemeClr val="bg2">
                    <a:lumMod val="50000"/>
                  </a:schemeClr>
                </a:solidFill>
                <a:latin typeface="NanumGothic" pitchFamily="2" charset="-127"/>
                <a:ea typeface="NanumGothic" pitchFamily="2" charset="-127"/>
              </a:rPr>
              <a:t> 때 성능이 최대인지는 알아내지 못한 것이 아쉬움</a:t>
            </a:r>
            <a:endParaRPr kumimoji="1" lang="en-US" altLang="ko-KR" sz="1200" b="1" dirty="0">
              <a:solidFill>
                <a:schemeClr val="bg2">
                  <a:lumMod val="50000"/>
                </a:schemeClr>
              </a:solidFill>
              <a:latin typeface="NanumGothic" pitchFamily="2" charset="-127"/>
              <a:ea typeface="NanumGothic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2D5A64-6507-5859-60D2-03E3249C27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66" r="44761" b="72608"/>
          <a:stretch/>
        </p:blipFill>
        <p:spPr>
          <a:xfrm>
            <a:off x="420132" y="933721"/>
            <a:ext cx="6746787" cy="2718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BAD451-05CC-285E-6B7F-4010D72E2920}"/>
              </a:ext>
            </a:extLst>
          </p:cNvPr>
          <p:cNvSpPr txBox="1"/>
          <p:nvPr/>
        </p:nvSpPr>
        <p:spPr>
          <a:xfrm>
            <a:off x="1223322" y="1510075"/>
            <a:ext cx="10243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latin typeface="NanumGothic" pitchFamily="2" charset="-127"/>
                <a:ea typeface="NanumGothic" pitchFamily="2" charset="-127"/>
              </a:rPr>
              <a:t>b3</a:t>
            </a:r>
            <a:r>
              <a:rPr kumimoji="1" lang="ko-KR" altLang="en-US" b="1" dirty="0">
                <a:latin typeface="NanumGothic" pitchFamily="2" charset="-127"/>
                <a:ea typeface="NanumGothic" pitchFamily="2" charset="-127"/>
              </a:rPr>
              <a:t> 이상의 모델을 사용하면</a:t>
            </a:r>
            <a:r>
              <a:rPr kumimoji="1" lang="en-US" altLang="ko-KR" b="1" dirty="0"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b="1" dirty="0">
                <a:latin typeface="NanumGothic" pitchFamily="2" charset="-127"/>
                <a:ea typeface="NanumGothic" pitchFamily="2" charset="-127"/>
              </a:rPr>
              <a:t> </a:t>
            </a:r>
            <a:r>
              <a:rPr kumimoji="1" lang="en-US" altLang="ko-KR" b="1" dirty="0" err="1">
                <a:latin typeface="NanumGothic" pitchFamily="2" charset="-127"/>
                <a:ea typeface="NanumGothic" pitchFamily="2" charset="-127"/>
              </a:rPr>
              <a:t>cuda</a:t>
            </a:r>
            <a:r>
              <a:rPr kumimoji="1" lang="en-US" altLang="ko-KR" b="1" dirty="0">
                <a:latin typeface="NanumGothic" pitchFamily="2" charset="-127"/>
                <a:ea typeface="NanumGothic" pitchFamily="2" charset="-127"/>
              </a:rPr>
              <a:t> memory</a:t>
            </a:r>
            <a:r>
              <a:rPr kumimoji="1" lang="ko-KR" altLang="en-US" b="1" dirty="0">
                <a:latin typeface="NanumGothic" pitchFamily="2" charset="-127"/>
                <a:ea typeface="NanumGothic" pitchFamily="2" charset="-127"/>
              </a:rPr>
              <a:t> </a:t>
            </a:r>
            <a:r>
              <a:rPr kumimoji="1" lang="en-US" altLang="ko-KR" b="1" dirty="0">
                <a:latin typeface="NanumGothic" pitchFamily="2" charset="-127"/>
                <a:ea typeface="NanumGothic" pitchFamily="2" charset="-127"/>
              </a:rPr>
              <a:t>error </a:t>
            </a:r>
            <a:r>
              <a:rPr kumimoji="1" lang="ko-KR" altLang="en-US" b="1" dirty="0">
                <a:latin typeface="NanumGothic" pitchFamily="2" charset="-127"/>
                <a:ea typeface="NanumGothic" pitchFamily="2" charset="-127"/>
              </a:rPr>
              <a:t>발생</a:t>
            </a:r>
            <a:endParaRPr kumimoji="1" lang="en-US" altLang="ko-KR" b="1" dirty="0">
              <a:latin typeface="NanumGothic" pitchFamily="2" charset="-127"/>
              <a:ea typeface="NanumGothic" pitchFamily="2" charset="-127"/>
            </a:endParaRPr>
          </a:p>
          <a:p>
            <a:r>
              <a:rPr kumimoji="1" lang="en-US" altLang="ko-KR" b="1" dirty="0">
                <a:latin typeface="NanumGothic" pitchFamily="2" charset="-127"/>
                <a:ea typeface="NanumGothic" pitchFamily="2" charset="-127"/>
              </a:rPr>
              <a:t>b0~b2</a:t>
            </a:r>
            <a:r>
              <a:rPr kumimoji="1" lang="ko-KR" altLang="en-US" b="1" dirty="0">
                <a:latin typeface="NanumGothic" pitchFamily="2" charset="-127"/>
                <a:ea typeface="NanumGothic" pitchFamily="2" charset="-127"/>
              </a:rPr>
              <a:t>  성능 차이가 별로 없어서</a:t>
            </a:r>
            <a:r>
              <a:rPr kumimoji="1" lang="en-US" altLang="ko-KR" b="1" dirty="0"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b="1" dirty="0">
                <a:latin typeface="NanumGothic" pitchFamily="2" charset="-127"/>
                <a:ea typeface="NanumGothic" pitchFamily="2" charset="-127"/>
              </a:rPr>
              <a:t>  속도가 빠른 </a:t>
            </a:r>
            <a:r>
              <a:rPr kumimoji="1" lang="en-US" altLang="ko-KR" b="1" dirty="0">
                <a:latin typeface="NanumGothic" pitchFamily="2" charset="-127"/>
                <a:ea typeface="NanumGothic" pitchFamily="2" charset="-127"/>
              </a:rPr>
              <a:t>b0 model</a:t>
            </a:r>
            <a:r>
              <a:rPr kumimoji="1" lang="ko-KR" altLang="en-US" b="1" dirty="0">
                <a:latin typeface="NanumGothic" pitchFamily="2" charset="-127"/>
                <a:ea typeface="NanumGothic" pitchFamily="2" charset="-127"/>
              </a:rPr>
              <a:t> 이용</a:t>
            </a:r>
            <a:endParaRPr kumimoji="1" lang="en-US" altLang="ko-KR" b="1" dirty="0">
              <a:latin typeface="NanumGothic" pitchFamily="2" charset="-127"/>
              <a:ea typeface="NanumGothic" pitchFamily="2" charset="-127"/>
            </a:endParaRPr>
          </a:p>
          <a:p>
            <a:endParaRPr kumimoji="1" lang="ko-Kore-KR" altLang="en-US" b="1" dirty="0">
              <a:latin typeface="NanumGothic" pitchFamily="2" charset="-127"/>
              <a:ea typeface="NanumGothic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F688D8-8C40-635E-D723-0113BE10AA35}"/>
              </a:ext>
            </a:extLst>
          </p:cNvPr>
          <p:cNvSpPr txBox="1"/>
          <p:nvPr/>
        </p:nvSpPr>
        <p:spPr>
          <a:xfrm>
            <a:off x="309097" y="340736"/>
            <a:ext cx="8266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네트워크 설계 및 학습 방법</a:t>
            </a:r>
            <a:endParaRPr lang="en-US" altLang="ko-KR" sz="1800" b="1" i="0" u="none" strike="noStrike" dirty="0">
              <a:solidFill>
                <a:srgbClr val="0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2559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7C8F8C-941F-3F7F-DABC-3A67AD01DA94}"/>
              </a:ext>
            </a:extLst>
          </p:cNvPr>
          <p:cNvSpPr txBox="1"/>
          <p:nvPr/>
        </p:nvSpPr>
        <p:spPr>
          <a:xfrm>
            <a:off x="601073" y="83247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프로젝트 후기</a:t>
            </a:r>
            <a:endParaRPr lang="en-US" altLang="ko-KR" sz="1800" b="1" i="0" u="none" strike="noStrike" dirty="0">
              <a:solidFill>
                <a:srgbClr val="0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FA6251-9142-A498-31C7-684E239D4641}"/>
              </a:ext>
            </a:extLst>
          </p:cNvPr>
          <p:cNvSpPr txBox="1"/>
          <p:nvPr/>
        </p:nvSpPr>
        <p:spPr>
          <a:xfrm>
            <a:off x="601073" y="1699405"/>
            <a:ext cx="70736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NanumGothic" pitchFamily="2" charset="-127"/>
                <a:ea typeface="NanumGothic" pitchFamily="2" charset="-127"/>
              </a:rPr>
              <a:t>‘</a:t>
            </a:r>
            <a:r>
              <a:rPr kumimoji="1" lang="en-US" altLang="ko-KR" b="1" dirty="0" err="1">
                <a:latin typeface="NanumGothic" pitchFamily="2" charset="-127"/>
                <a:ea typeface="NanumGothic" pitchFamily="2" charset="-127"/>
              </a:rPr>
              <a:t>weight_decay</a:t>
            </a:r>
            <a:r>
              <a:rPr kumimoji="1" lang="en-US" altLang="ko-KR" b="1" dirty="0">
                <a:latin typeface="NanumGothic" pitchFamily="2" charset="-127"/>
                <a:ea typeface="NanumGothic" pitchFamily="2" charset="-127"/>
              </a:rPr>
              <a:t>’ : 0 </a:t>
            </a:r>
            <a:r>
              <a:rPr kumimoji="1" lang="ko-KR" altLang="en-US" b="1" dirty="0" err="1">
                <a:latin typeface="NanumGothic" pitchFamily="2" charset="-127"/>
                <a:ea typeface="NanumGothic" pitchFamily="2" charset="-127"/>
              </a:rPr>
              <a:t>일때</a:t>
            </a:r>
            <a:r>
              <a:rPr kumimoji="1" lang="en-US" altLang="ko-KR" b="1" dirty="0"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b="1" dirty="0">
                <a:latin typeface="NanumGothic" pitchFamily="2" charset="-127"/>
                <a:ea typeface="NanumGothic" pitchFamily="2" charset="-127"/>
              </a:rPr>
              <a:t> 성능이 소폭 상향 했길래</a:t>
            </a:r>
            <a:r>
              <a:rPr kumimoji="1" lang="en-US" altLang="ko-KR" b="1" dirty="0"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b="1" dirty="0">
                <a:latin typeface="NanumGothic" pitchFamily="2" charset="-127"/>
                <a:ea typeface="NanumGothic" pitchFamily="2" charset="-127"/>
              </a:rPr>
              <a:t> 문제가 없는 줄 알았는데 발표자료를 만들면서 알게 된 점은 </a:t>
            </a:r>
            <a:r>
              <a:rPr kumimoji="1" lang="en-US" altLang="ko-KR" b="1" dirty="0" err="1">
                <a:latin typeface="NanumGothic" pitchFamily="2" charset="-127"/>
                <a:ea typeface="NanumGothic" pitchFamily="2" charset="-127"/>
              </a:rPr>
              <a:t>weight_decay</a:t>
            </a:r>
            <a:r>
              <a:rPr kumimoji="1" lang="ko-KR" altLang="en-US" b="1" dirty="0" err="1">
                <a:latin typeface="NanumGothic" pitchFamily="2" charset="-127"/>
                <a:ea typeface="NanumGothic" pitchFamily="2" charset="-127"/>
              </a:rPr>
              <a:t>를</a:t>
            </a:r>
            <a:r>
              <a:rPr kumimoji="1" lang="ko-KR" altLang="en-US" b="1" dirty="0">
                <a:latin typeface="NanumGothic" pitchFamily="2" charset="-127"/>
                <a:ea typeface="NanumGothic" pitchFamily="2" charset="-127"/>
              </a:rPr>
              <a:t> 줄여서 </a:t>
            </a:r>
            <a:r>
              <a:rPr kumimoji="1" lang="en-US" altLang="ko-KR" b="1" dirty="0">
                <a:latin typeface="NanumGothic" pitchFamily="2" charset="-127"/>
                <a:ea typeface="NanumGothic" pitchFamily="2" charset="-127"/>
              </a:rPr>
              <a:t>0</a:t>
            </a:r>
            <a:r>
              <a:rPr kumimoji="1" lang="ko-KR" altLang="en-US" b="1" dirty="0">
                <a:latin typeface="NanumGothic" pitchFamily="2" charset="-127"/>
                <a:ea typeface="NanumGothic" pitchFamily="2" charset="-127"/>
              </a:rPr>
              <a:t>에 가깝게 학습을 시켜야 하므로 </a:t>
            </a:r>
            <a:r>
              <a:rPr kumimoji="1" lang="en-US" altLang="ko-KR" b="1" dirty="0" err="1">
                <a:latin typeface="NanumGothic" pitchFamily="2" charset="-127"/>
                <a:ea typeface="NanumGothic" pitchFamily="2" charset="-127"/>
              </a:rPr>
              <a:t>weight_decay</a:t>
            </a:r>
            <a:r>
              <a:rPr kumimoji="1" lang="ko-KR" altLang="en-US" b="1" dirty="0">
                <a:latin typeface="NanumGothic" pitchFamily="2" charset="-127"/>
                <a:ea typeface="NanumGothic" pitchFamily="2" charset="-127"/>
              </a:rPr>
              <a:t>는 </a:t>
            </a:r>
            <a:r>
              <a:rPr kumimoji="1" lang="en-US" altLang="ko-KR" b="1" dirty="0">
                <a:latin typeface="NanumGothic" pitchFamily="2" charset="-127"/>
                <a:ea typeface="NanumGothic" pitchFamily="2" charset="-127"/>
              </a:rPr>
              <a:t>0~1</a:t>
            </a:r>
            <a:r>
              <a:rPr kumimoji="1" lang="ko-KR" altLang="en-US" b="1" dirty="0">
                <a:latin typeface="NanumGothic" pitchFamily="2" charset="-127"/>
                <a:ea typeface="NanumGothic" pitchFamily="2" charset="-127"/>
              </a:rPr>
              <a:t>사이의 값으로 해야 된다는 점을 이번 프로젝트로 배우게 되었습니다</a:t>
            </a:r>
            <a:r>
              <a:rPr kumimoji="1" lang="en-US" altLang="ko-KR" b="1" dirty="0">
                <a:latin typeface="NanumGothic" pitchFamily="2" charset="-127"/>
                <a:ea typeface="NanumGothic" pitchFamily="2" charset="-127"/>
              </a:rPr>
              <a:t>.</a:t>
            </a:r>
          </a:p>
          <a:p>
            <a:r>
              <a:rPr kumimoji="1" lang="ko-KR" altLang="en-US" b="1" dirty="0">
                <a:latin typeface="NanumGothic" pitchFamily="2" charset="-127"/>
                <a:ea typeface="NanumGothic" pitchFamily="2" charset="-127"/>
              </a:rPr>
              <a:t>프로젝트를 진행하면서 </a:t>
            </a:r>
            <a:r>
              <a:rPr kumimoji="1" lang="en-US" altLang="ko-KR" b="1" dirty="0">
                <a:latin typeface="NanumGothic" pitchFamily="2" charset="-127"/>
                <a:ea typeface="NanumGothic" pitchFamily="2" charset="-127"/>
              </a:rPr>
              <a:t>ensemble </a:t>
            </a:r>
            <a:r>
              <a:rPr kumimoji="1" lang="ko-KR" altLang="en-US" b="1" dirty="0">
                <a:latin typeface="NanumGothic" pitchFamily="2" charset="-127"/>
                <a:ea typeface="NanumGothic" pitchFamily="2" charset="-127"/>
              </a:rPr>
              <a:t>등 다양한 기술을 사용하고 싶었는데</a:t>
            </a:r>
            <a:r>
              <a:rPr kumimoji="1" lang="en-US" altLang="ko-KR" b="1" dirty="0">
                <a:latin typeface="NanumGothic" pitchFamily="2" charset="-127"/>
                <a:ea typeface="NanumGothic" pitchFamily="2" charset="-127"/>
              </a:rPr>
              <a:t>,</a:t>
            </a:r>
            <a:r>
              <a:rPr kumimoji="1" lang="ko-KR" altLang="en-US" b="1" dirty="0">
                <a:latin typeface="NanumGothic" pitchFamily="2" charset="-127"/>
                <a:ea typeface="NanumGothic" pitchFamily="2" charset="-127"/>
              </a:rPr>
              <a:t> 시간이 부족해서 아쉽다는 생각이 들었습니다</a:t>
            </a:r>
            <a:r>
              <a:rPr kumimoji="1" lang="en-US" altLang="ko-KR" b="1" dirty="0">
                <a:latin typeface="NanumGothic" pitchFamily="2" charset="-127"/>
                <a:ea typeface="NanumGothic" pitchFamily="2" charset="-127"/>
              </a:rPr>
              <a:t>.</a:t>
            </a:r>
          </a:p>
          <a:p>
            <a:r>
              <a:rPr kumimoji="1" lang="ko-KR" altLang="en-US" b="1" dirty="0">
                <a:latin typeface="NanumGothic" pitchFamily="2" charset="-127"/>
                <a:ea typeface="NanumGothic" pitchFamily="2" charset="-127"/>
              </a:rPr>
              <a:t>문제해결에 다양한 방법이 있다는 것을 자료 조사하면서 느꼈습니다</a:t>
            </a:r>
            <a:r>
              <a:rPr kumimoji="1" lang="en-US" altLang="ko-KR" b="1" dirty="0">
                <a:latin typeface="NanumGothic" pitchFamily="2" charset="-127"/>
                <a:ea typeface="NanumGothic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7922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3514</TotalTime>
  <Words>247</Words>
  <Application>Microsoft Macintosh PowerPoint</Application>
  <PresentationFormat>와이드스크린</PresentationFormat>
  <Paragraphs>35</Paragraphs>
  <Slides>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NanumGothic</vt:lpstr>
      <vt:lpstr>Arial</vt:lpstr>
      <vt:lpstr>Calibri</vt:lpstr>
      <vt:lpstr>Calibri Light</vt:lpstr>
      <vt:lpstr>Office 테마</vt:lpstr>
      <vt:lpstr>인공지능 &lt;Term Project&gt;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인공지능 &lt;term project&gt;</dc:title>
  <dc:creator>안희진</dc:creator>
  <cp:lastModifiedBy>안희진</cp:lastModifiedBy>
  <cp:revision>30</cp:revision>
  <dcterms:created xsi:type="dcterms:W3CDTF">2022-12-03T03:21:45Z</dcterms:created>
  <dcterms:modified xsi:type="dcterms:W3CDTF">2022-12-05T13:56:46Z</dcterms:modified>
</cp:coreProperties>
</file>